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68" r:id="rId4"/>
    <p:sldId id="288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89" r:id="rId15"/>
    <p:sldId id="300" r:id="rId16"/>
    <p:sldId id="301" r:id="rId17"/>
    <p:sldId id="299" r:id="rId18"/>
  </p:sldIdLst>
  <p:sldSz cx="12192000" cy="6858000"/>
  <p:notesSz cx="7102475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00" autoAdjust="0"/>
    <p:restoredTop sz="94637"/>
  </p:normalViewPr>
  <p:slideViewPr>
    <p:cSldViewPr snapToGrid="0">
      <p:cViewPr varScale="1">
        <p:scale>
          <a:sx n="103" d="100"/>
          <a:sy n="103" d="100"/>
        </p:scale>
        <p:origin x="8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34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2725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02316-A3A9-40CE-8399-988D8D269502}" type="datetimeFigureOut">
              <a:rPr lang="de-AT" smtClean="0"/>
              <a:t>21.02.23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2725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731D18-B53C-4622-9947-A3FBDDB0C9B1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711709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E89DEF-C035-41A2-9AFE-A6026D4C04BE}" type="datetimeFigureOut">
              <a:rPr lang="de-AT" smtClean="0"/>
              <a:t>21.02.23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2725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F2A079-E7F8-4A78-8EEA-DD00A8D5DE3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37244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JKU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600" y="1573200"/>
            <a:ext cx="711813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82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136000" y="1638000"/>
            <a:ext cx="3474000" cy="4510800"/>
          </a:xfrm>
        </p:spPr>
        <p:txBody>
          <a:bodyPr/>
          <a:lstStyle/>
          <a:p>
            <a:pPr lvl="0"/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  <a:endParaRPr lang="en-US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576000" y="1721513"/>
            <a:ext cx="7214400" cy="4417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de-AT"/>
          </a:p>
        </p:txBody>
      </p:sp>
      <p:sp>
        <p:nvSpPr>
          <p:cNvPr id="10" name="Textplatzhalter 5"/>
          <p:cNvSpPr>
            <a:spLocks noGrp="1"/>
          </p:cNvSpPr>
          <p:nvPr>
            <p:ph type="body" sz="quarter" idx="25" hasCustomPrompt="1"/>
          </p:nvPr>
        </p:nvSpPr>
        <p:spPr>
          <a:xfrm>
            <a:off x="576000" y="5864981"/>
            <a:ext cx="7214400" cy="274118"/>
          </a:xfrm>
        </p:spPr>
        <p:txBody>
          <a:bodyPr anchor="b">
            <a:noAutofit/>
          </a:bodyPr>
          <a:lstStyle>
            <a:lvl1pPr marL="0" indent="0">
              <a:lnSpc>
                <a:spcPct val="83000"/>
              </a:lnSpc>
              <a:buNone/>
              <a:defRPr sz="800" b="0">
                <a:latin typeface="+mn-lt"/>
              </a:defRPr>
            </a:lvl1pPr>
            <a:lvl2pPr marL="198000" indent="0">
              <a:lnSpc>
                <a:spcPts val="1000"/>
              </a:lnSpc>
              <a:buNone/>
              <a:defRPr sz="750"/>
            </a:lvl2pPr>
            <a:lvl3pPr marL="396000" indent="0">
              <a:lnSpc>
                <a:spcPts val="1000"/>
              </a:lnSpc>
              <a:buNone/>
              <a:defRPr sz="750"/>
            </a:lvl3pPr>
            <a:lvl4pPr marL="594000" indent="0">
              <a:lnSpc>
                <a:spcPts val="1000"/>
              </a:lnSpc>
              <a:buNone/>
              <a:defRPr sz="750"/>
            </a:lvl4pPr>
            <a:lvl5pPr marL="792000" indent="0">
              <a:lnSpc>
                <a:spcPts val="1000"/>
              </a:lnSpc>
              <a:buNone/>
              <a:defRPr sz="750"/>
            </a:lvl5pPr>
          </a:lstStyle>
          <a:p>
            <a:pPr lvl="0"/>
            <a:r>
              <a:rPr lang="de-DE" dirty="0"/>
              <a:t>Source: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title,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AT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/>
              <a:t>12 Dec 2022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39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ul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2070000" y="1724299"/>
            <a:ext cx="8074800" cy="4417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de-AT"/>
          </a:p>
        </p:txBody>
      </p:sp>
      <p:sp>
        <p:nvSpPr>
          <p:cNvPr id="10" name="Textplatzhalter 5"/>
          <p:cNvSpPr>
            <a:spLocks noGrp="1"/>
          </p:cNvSpPr>
          <p:nvPr>
            <p:ph type="body" sz="quarter" idx="25" hasCustomPrompt="1"/>
          </p:nvPr>
        </p:nvSpPr>
        <p:spPr>
          <a:xfrm>
            <a:off x="2048400" y="5863959"/>
            <a:ext cx="8096400" cy="278127"/>
          </a:xfrm>
        </p:spPr>
        <p:txBody>
          <a:bodyPr anchor="b">
            <a:noAutofit/>
          </a:bodyPr>
          <a:lstStyle>
            <a:lvl1pPr marL="0" indent="0">
              <a:lnSpc>
                <a:spcPct val="83000"/>
              </a:lnSpc>
              <a:buNone/>
              <a:defRPr sz="800" b="0" baseline="0">
                <a:latin typeface="+mn-lt"/>
              </a:defRPr>
            </a:lvl1pPr>
            <a:lvl2pPr marL="198000" indent="0">
              <a:lnSpc>
                <a:spcPts val="1000"/>
              </a:lnSpc>
              <a:buNone/>
              <a:defRPr sz="750"/>
            </a:lvl2pPr>
            <a:lvl3pPr marL="396000" indent="0">
              <a:lnSpc>
                <a:spcPts val="1000"/>
              </a:lnSpc>
              <a:buNone/>
              <a:defRPr sz="750"/>
            </a:lvl3pPr>
            <a:lvl4pPr marL="594000" indent="0">
              <a:lnSpc>
                <a:spcPts val="1000"/>
              </a:lnSpc>
              <a:buNone/>
              <a:defRPr sz="750"/>
            </a:lvl4pPr>
            <a:lvl5pPr marL="792000" indent="0">
              <a:lnSpc>
                <a:spcPts val="1000"/>
              </a:lnSpc>
              <a:buNone/>
              <a:defRPr sz="750"/>
            </a:lvl5pPr>
          </a:lstStyle>
          <a:p>
            <a:pPr lvl="0"/>
            <a:r>
              <a:rPr lang="de-DE" dirty="0"/>
              <a:t>Source: 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your</a:t>
            </a:r>
            <a:r>
              <a:rPr lang="de-DE" dirty="0"/>
              <a:t> title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formulas</a:t>
            </a:r>
            <a:endParaRPr lang="de-AT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/>
              <a:t>12 Dec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6943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 err="1"/>
              <a:t>your</a:t>
            </a:r>
            <a:r>
              <a:rPr lang="de-DE" dirty="0"/>
              <a:t> title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video</a:t>
            </a:r>
            <a:endParaRPr lang="de-AT" dirty="0"/>
          </a:p>
        </p:txBody>
      </p:sp>
      <p:sp>
        <p:nvSpPr>
          <p:cNvPr id="7" name="Medienplatzhalter 6"/>
          <p:cNvSpPr>
            <a:spLocks noGrp="1"/>
          </p:cNvSpPr>
          <p:nvPr>
            <p:ph type="media" sz="quarter" idx="13"/>
          </p:nvPr>
        </p:nvSpPr>
        <p:spPr>
          <a:xfrm>
            <a:off x="576000" y="1724302"/>
            <a:ext cx="11034000" cy="4417200"/>
          </a:xfrm>
        </p:spPr>
        <p:txBody>
          <a:bodyPr/>
          <a:lstStyle/>
          <a:p>
            <a:r>
              <a:rPr lang="en-GB"/>
              <a:t>Click icon to add media</a:t>
            </a:r>
            <a:endParaRPr lang="de-AT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25" hasCustomPrompt="1"/>
          </p:nvPr>
        </p:nvSpPr>
        <p:spPr>
          <a:xfrm>
            <a:off x="576000" y="5864400"/>
            <a:ext cx="11034000" cy="278127"/>
          </a:xfrm>
        </p:spPr>
        <p:txBody>
          <a:bodyPr anchor="b">
            <a:noAutofit/>
          </a:bodyPr>
          <a:lstStyle>
            <a:lvl1pPr marL="0" indent="0">
              <a:lnSpc>
                <a:spcPct val="83000"/>
              </a:lnSpc>
              <a:buNone/>
              <a:defRPr sz="800" b="0">
                <a:latin typeface="+mn-lt"/>
              </a:defRPr>
            </a:lvl1pPr>
            <a:lvl2pPr marL="198000" indent="0">
              <a:lnSpc>
                <a:spcPts val="1000"/>
              </a:lnSpc>
              <a:buNone/>
              <a:defRPr sz="750"/>
            </a:lvl2pPr>
            <a:lvl3pPr marL="396000" indent="0">
              <a:lnSpc>
                <a:spcPts val="1000"/>
              </a:lnSpc>
              <a:buNone/>
              <a:defRPr sz="750"/>
            </a:lvl3pPr>
            <a:lvl4pPr marL="594000" indent="0">
              <a:lnSpc>
                <a:spcPts val="1000"/>
              </a:lnSpc>
              <a:buNone/>
              <a:defRPr sz="750"/>
            </a:lvl4pPr>
            <a:lvl5pPr marL="792000" indent="0">
              <a:lnSpc>
                <a:spcPts val="1000"/>
              </a:lnSpc>
              <a:buNone/>
              <a:defRPr sz="750"/>
            </a:lvl5pPr>
          </a:lstStyle>
          <a:p>
            <a:pPr lvl="0"/>
            <a:r>
              <a:rPr lang="de-DE" dirty="0"/>
              <a:t>Source: 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/>
              <a:t>12 Dec 2022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909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maller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title, 3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88099" y="1638000"/>
            <a:ext cx="7225200" cy="4503600"/>
          </a:xfrm>
        </p:spPr>
        <p:txBody>
          <a:bodyPr/>
          <a:lstStyle/>
          <a:p>
            <a:pPr lvl="0"/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  <a:endParaRPr lang="en-US" dirty="0"/>
          </a:p>
        </p:txBody>
      </p:sp>
      <p:sp>
        <p:nvSpPr>
          <p:cNvPr id="14" name="Rechteck 13"/>
          <p:cNvSpPr/>
          <p:nvPr userDrawn="1"/>
        </p:nvSpPr>
        <p:spPr>
          <a:xfrm>
            <a:off x="4911547" y="1444171"/>
            <a:ext cx="626533" cy="43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800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3"/>
          </p:nvPr>
        </p:nvSpPr>
        <p:spPr>
          <a:xfrm>
            <a:off x="577711" y="1725845"/>
            <a:ext cx="3393156" cy="136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de-AT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4"/>
          </p:nvPr>
        </p:nvSpPr>
        <p:spPr>
          <a:xfrm>
            <a:off x="577703" y="3254918"/>
            <a:ext cx="3393063" cy="136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de-AT"/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15"/>
          </p:nvPr>
        </p:nvSpPr>
        <p:spPr>
          <a:xfrm>
            <a:off x="577703" y="4775571"/>
            <a:ext cx="3393063" cy="136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12 Dec 2022</a:t>
            </a:r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75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a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86048" y="1641600"/>
            <a:ext cx="7225200" cy="4500000"/>
          </a:xfrm>
        </p:spPr>
        <p:txBody>
          <a:bodyPr/>
          <a:lstStyle/>
          <a:p>
            <a:pPr lvl="0"/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12 Dec 2022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3"/>
          </p:nvPr>
        </p:nvSpPr>
        <p:spPr>
          <a:xfrm>
            <a:off x="575733" y="1724300"/>
            <a:ext cx="3395133" cy="441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064157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 err="1"/>
              <a:t>your</a:t>
            </a:r>
            <a:r>
              <a:rPr lang="de-DE" dirty="0"/>
              <a:t> title, </a:t>
            </a:r>
            <a:r>
              <a:rPr lang="de-DE" dirty="0" err="1"/>
              <a:t>graphs</a:t>
            </a:r>
            <a:r>
              <a:rPr lang="de-DE" dirty="0"/>
              <a:t> and </a:t>
            </a:r>
            <a:r>
              <a:rPr lang="de-DE" dirty="0" err="1"/>
              <a:t>charts</a:t>
            </a:r>
            <a:endParaRPr lang="de-AT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12 Dec 2022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753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JKU Logo All purpo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600" y="1573200"/>
            <a:ext cx="711813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47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/End with logo All purpo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000" y="5410800"/>
            <a:ext cx="9216000" cy="7308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details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475200" y="1306800"/>
            <a:ext cx="9226800" cy="2008800"/>
          </a:xfrm>
        </p:spPr>
        <p:txBody>
          <a:bodyPr anchor="b" anchorCtr="0"/>
          <a:lstStyle>
            <a:lvl1pPr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 err="1"/>
              <a:t>the</a:t>
            </a:r>
            <a:r>
              <a:rPr lang="de-DE" dirty="0"/>
              <a:t> title</a:t>
            </a:r>
            <a:endParaRPr lang="de-AT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0065600" y="5500800"/>
            <a:ext cx="1396800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de-AT" sz="800" b="0">
                <a:solidFill>
                  <a:schemeClr val="bg1"/>
                </a:solidFill>
                <a:latin typeface="+mj-lt"/>
              </a:rPr>
              <a:t>JOHANNES</a:t>
            </a:r>
            <a:r>
              <a:rPr lang="de-AT" sz="800" b="0" baseline="0">
                <a:solidFill>
                  <a:schemeClr val="bg1"/>
                </a:solidFill>
                <a:latin typeface="+mj-lt"/>
              </a:rPr>
              <a:t> KEPLER UNIVERSITY LINZ</a:t>
            </a:r>
          </a:p>
          <a:p>
            <a:pPr>
              <a:lnSpc>
                <a:spcPts val="1000"/>
              </a:lnSpc>
            </a:pPr>
            <a:r>
              <a:rPr lang="de-AT" sz="800" b="0" baseline="0">
                <a:solidFill>
                  <a:schemeClr val="bg1"/>
                </a:solidFill>
                <a:latin typeface="+mn-lt"/>
              </a:rPr>
              <a:t>Altenberger Straße 69</a:t>
            </a:r>
          </a:p>
          <a:p>
            <a:pPr>
              <a:lnSpc>
                <a:spcPts val="1000"/>
              </a:lnSpc>
            </a:pPr>
            <a:r>
              <a:rPr lang="de-AT" sz="800" b="0" baseline="0">
                <a:solidFill>
                  <a:schemeClr val="bg1"/>
                </a:solidFill>
                <a:latin typeface="+mn-lt"/>
              </a:rPr>
              <a:t>4040 Linz, Austria</a:t>
            </a:r>
          </a:p>
          <a:p>
            <a:pPr>
              <a:lnSpc>
                <a:spcPts val="1000"/>
              </a:lnSpc>
            </a:pPr>
            <a:r>
              <a:rPr lang="de-AT" sz="800" b="0" baseline="0">
                <a:solidFill>
                  <a:schemeClr val="bg1"/>
                </a:solidFill>
                <a:latin typeface="+mn-lt"/>
              </a:rPr>
              <a:t>jku.at</a:t>
            </a:r>
            <a:endParaRPr lang="de-AT" sz="800" b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Bildplatzhalter 9"/>
          <p:cNvSpPr>
            <a:spLocks noGrp="1"/>
          </p:cNvSpPr>
          <p:nvPr>
            <p:ph type="pic" sz="quarter" idx="10" hasCustomPrompt="1"/>
          </p:nvPr>
        </p:nvSpPr>
        <p:spPr>
          <a:xfrm>
            <a:off x="10151559" y="2516799"/>
            <a:ext cx="1468800" cy="1085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Space for a partner’s logo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1" hasCustomPrompt="1"/>
          </p:nvPr>
        </p:nvSpPr>
        <p:spPr>
          <a:xfrm>
            <a:off x="10151745" y="4039231"/>
            <a:ext cx="1468800" cy="1085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Space for a partner’s logo</a:t>
            </a: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71" y="3231115"/>
            <a:ext cx="2196000" cy="2196083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000" y="554400"/>
            <a:ext cx="1932066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17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out logo All purp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0" y="0"/>
            <a:ext cx="12192000" cy="61436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000" y="5410800"/>
            <a:ext cx="11115450" cy="7308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details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475200" y="1306800"/>
            <a:ext cx="11128476" cy="2008800"/>
          </a:xfrm>
        </p:spPr>
        <p:txBody>
          <a:bodyPr anchor="b" anchorCtr="0"/>
          <a:lstStyle>
            <a:lvl1pPr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 err="1"/>
              <a:t>the</a:t>
            </a:r>
            <a:r>
              <a:rPr lang="de-DE" dirty="0"/>
              <a:t> title</a:t>
            </a:r>
            <a:endParaRPr lang="de-AT" dirty="0"/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71" y="3231115"/>
            <a:ext cx="2196000" cy="2196083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12 Dec 2022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845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JKU Logo TNF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600" y="1573200"/>
            <a:ext cx="711813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1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/End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000" y="5410800"/>
            <a:ext cx="9216000" cy="7308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details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475200" y="1306800"/>
            <a:ext cx="9226800" cy="2008800"/>
          </a:xfrm>
        </p:spPr>
        <p:txBody>
          <a:bodyPr anchor="b" anchorCtr="0"/>
          <a:lstStyle>
            <a:lvl1pPr>
              <a:defRPr sz="4500" baseline="0"/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 err="1"/>
              <a:t>the</a:t>
            </a:r>
            <a:r>
              <a:rPr lang="de-DE" dirty="0"/>
              <a:t> title</a:t>
            </a:r>
            <a:endParaRPr lang="de-AT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0065600" y="5500800"/>
            <a:ext cx="1396800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de-AT" sz="800" b="0" dirty="0">
                <a:solidFill>
                  <a:schemeClr val="tx1"/>
                </a:solidFill>
                <a:latin typeface="+mj-lt"/>
              </a:rPr>
              <a:t>JOHANNES</a:t>
            </a:r>
            <a:r>
              <a:rPr lang="de-AT" sz="800" b="0" baseline="0" dirty="0">
                <a:solidFill>
                  <a:schemeClr val="tx1"/>
                </a:solidFill>
                <a:latin typeface="+mj-lt"/>
              </a:rPr>
              <a:t> KEPLER UNIVERSITY LINZ</a:t>
            </a:r>
          </a:p>
          <a:p>
            <a:pPr>
              <a:lnSpc>
                <a:spcPts val="1000"/>
              </a:lnSpc>
            </a:pPr>
            <a:r>
              <a:rPr lang="de-AT" sz="800" b="0" baseline="0" dirty="0">
                <a:solidFill>
                  <a:schemeClr val="tx1"/>
                </a:solidFill>
                <a:latin typeface="+mn-lt"/>
              </a:rPr>
              <a:t>Altenberger Straße 69</a:t>
            </a:r>
          </a:p>
          <a:p>
            <a:pPr>
              <a:lnSpc>
                <a:spcPts val="1000"/>
              </a:lnSpc>
            </a:pPr>
            <a:r>
              <a:rPr lang="de-AT" sz="800" b="0" baseline="0" dirty="0">
                <a:solidFill>
                  <a:schemeClr val="tx1"/>
                </a:solidFill>
                <a:latin typeface="+mn-lt"/>
              </a:rPr>
              <a:t>4040 Linz, Austria</a:t>
            </a:r>
          </a:p>
          <a:p>
            <a:pPr>
              <a:lnSpc>
                <a:spcPts val="1000"/>
              </a:lnSpc>
            </a:pPr>
            <a:r>
              <a:rPr lang="de-AT" sz="800" b="0" baseline="0" dirty="0" err="1">
                <a:solidFill>
                  <a:schemeClr val="tx1"/>
                </a:solidFill>
                <a:latin typeface="+mn-lt"/>
              </a:rPr>
              <a:t>jku.at</a:t>
            </a:r>
            <a:endParaRPr lang="de-AT" sz="8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000" y="554400"/>
            <a:ext cx="1932066" cy="1368000"/>
          </a:xfrm>
          <a:prstGeom prst="rect">
            <a:avLst/>
          </a:prstGeom>
        </p:spPr>
      </p:pic>
      <p:sp>
        <p:nvSpPr>
          <p:cNvPr id="9" name="Bildplatzhalter 9"/>
          <p:cNvSpPr>
            <a:spLocks noGrp="1"/>
          </p:cNvSpPr>
          <p:nvPr>
            <p:ph type="pic" sz="quarter" idx="10" hasCustomPrompt="1"/>
          </p:nvPr>
        </p:nvSpPr>
        <p:spPr>
          <a:xfrm>
            <a:off x="10151559" y="2516799"/>
            <a:ext cx="1468800" cy="1085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Space for a partner’s logo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1" hasCustomPrompt="1"/>
          </p:nvPr>
        </p:nvSpPr>
        <p:spPr>
          <a:xfrm>
            <a:off x="10151745" y="4039231"/>
            <a:ext cx="1468800" cy="1085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Space for a partner’s logo</a:t>
            </a: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5" t="15293" r="42710" b="38849"/>
          <a:stretch/>
        </p:blipFill>
        <p:spPr>
          <a:xfrm>
            <a:off x="304246" y="3236317"/>
            <a:ext cx="2520000" cy="230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75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/End with logo TNF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000" y="5410800"/>
            <a:ext cx="9216000" cy="7308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details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475200" y="1306800"/>
            <a:ext cx="9226800" cy="2008800"/>
          </a:xfrm>
        </p:spPr>
        <p:txBody>
          <a:bodyPr anchor="b" anchorCtr="0"/>
          <a:lstStyle>
            <a:lvl1pPr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 err="1"/>
              <a:t>the</a:t>
            </a:r>
            <a:r>
              <a:rPr lang="de-DE" dirty="0"/>
              <a:t> title</a:t>
            </a:r>
            <a:endParaRPr lang="de-AT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0065600" y="5500800"/>
            <a:ext cx="1396800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de-AT" sz="800" b="0">
                <a:solidFill>
                  <a:schemeClr val="bg1"/>
                </a:solidFill>
                <a:latin typeface="+mj-lt"/>
              </a:rPr>
              <a:t>JOHANNES</a:t>
            </a:r>
            <a:r>
              <a:rPr lang="de-AT" sz="800" b="0" baseline="0">
                <a:solidFill>
                  <a:schemeClr val="bg1"/>
                </a:solidFill>
                <a:latin typeface="+mj-lt"/>
              </a:rPr>
              <a:t> KEPLER UNIVERSITY LINZ</a:t>
            </a:r>
          </a:p>
          <a:p>
            <a:pPr>
              <a:lnSpc>
                <a:spcPts val="1000"/>
              </a:lnSpc>
            </a:pPr>
            <a:r>
              <a:rPr lang="de-AT" sz="800" b="0" baseline="0">
                <a:solidFill>
                  <a:schemeClr val="bg1"/>
                </a:solidFill>
                <a:latin typeface="+mn-lt"/>
              </a:rPr>
              <a:t>Altenberger Straße 69</a:t>
            </a:r>
          </a:p>
          <a:p>
            <a:pPr>
              <a:lnSpc>
                <a:spcPts val="1000"/>
              </a:lnSpc>
            </a:pPr>
            <a:r>
              <a:rPr lang="de-AT" sz="800" b="0" baseline="0">
                <a:solidFill>
                  <a:schemeClr val="bg1"/>
                </a:solidFill>
                <a:latin typeface="+mn-lt"/>
              </a:rPr>
              <a:t>4040 Linz, Austria</a:t>
            </a:r>
          </a:p>
          <a:p>
            <a:pPr>
              <a:lnSpc>
                <a:spcPts val="1000"/>
              </a:lnSpc>
            </a:pPr>
            <a:r>
              <a:rPr lang="de-AT" sz="800" b="0" baseline="0">
                <a:solidFill>
                  <a:schemeClr val="bg1"/>
                </a:solidFill>
                <a:latin typeface="+mn-lt"/>
              </a:rPr>
              <a:t>jku.at</a:t>
            </a:r>
            <a:endParaRPr lang="de-AT" sz="800" b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Bildplatzhalter 9"/>
          <p:cNvSpPr>
            <a:spLocks noGrp="1"/>
          </p:cNvSpPr>
          <p:nvPr>
            <p:ph type="pic" sz="quarter" idx="10" hasCustomPrompt="1"/>
          </p:nvPr>
        </p:nvSpPr>
        <p:spPr>
          <a:xfrm>
            <a:off x="10151559" y="2516799"/>
            <a:ext cx="1468800" cy="1085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Space for a partner’s logo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1" hasCustomPrompt="1"/>
          </p:nvPr>
        </p:nvSpPr>
        <p:spPr>
          <a:xfrm>
            <a:off x="10151745" y="4039231"/>
            <a:ext cx="1468800" cy="1085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Space for a partner’s logo</a:t>
            </a: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71" y="3231115"/>
            <a:ext cx="2196000" cy="219608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001" y="554400"/>
            <a:ext cx="1932066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936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out logo TN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0" y="0"/>
            <a:ext cx="12192000" cy="61436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000" y="5410800"/>
            <a:ext cx="11115450" cy="7308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details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475200" y="1306800"/>
            <a:ext cx="11128476" cy="2008800"/>
          </a:xfrm>
        </p:spPr>
        <p:txBody>
          <a:bodyPr anchor="b" anchorCtr="0"/>
          <a:lstStyle>
            <a:lvl1pPr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 err="1"/>
              <a:t>the</a:t>
            </a:r>
            <a:r>
              <a:rPr lang="de-DE" dirty="0"/>
              <a:t> title</a:t>
            </a:r>
            <a:endParaRPr lang="de-AT" dirty="0"/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71" y="3231115"/>
            <a:ext cx="2196000" cy="2196083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12 Dec 2022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91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JKU Logo SOWI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600" y="1573200"/>
            <a:ext cx="711813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0939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/End with logo SOWI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000" y="5410800"/>
            <a:ext cx="9216000" cy="7308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details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475200" y="1306800"/>
            <a:ext cx="9226800" cy="2008800"/>
          </a:xfrm>
        </p:spPr>
        <p:txBody>
          <a:bodyPr anchor="b" anchorCtr="0"/>
          <a:lstStyle>
            <a:lvl1pPr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 err="1"/>
              <a:t>the</a:t>
            </a:r>
            <a:r>
              <a:rPr lang="de-DE" dirty="0"/>
              <a:t> title</a:t>
            </a:r>
            <a:endParaRPr lang="de-AT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0065600" y="5500800"/>
            <a:ext cx="1396800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de-AT" sz="800" b="0">
                <a:solidFill>
                  <a:schemeClr val="bg1"/>
                </a:solidFill>
                <a:latin typeface="+mj-lt"/>
              </a:rPr>
              <a:t>JOHANNES</a:t>
            </a:r>
            <a:r>
              <a:rPr lang="de-AT" sz="800" b="0" baseline="0">
                <a:solidFill>
                  <a:schemeClr val="bg1"/>
                </a:solidFill>
                <a:latin typeface="+mj-lt"/>
              </a:rPr>
              <a:t> KEPLER UNIVERSITY LINZ</a:t>
            </a:r>
          </a:p>
          <a:p>
            <a:pPr>
              <a:lnSpc>
                <a:spcPts val="1000"/>
              </a:lnSpc>
            </a:pPr>
            <a:r>
              <a:rPr lang="de-AT" sz="800" b="0" baseline="0">
                <a:solidFill>
                  <a:schemeClr val="bg1"/>
                </a:solidFill>
                <a:latin typeface="+mn-lt"/>
              </a:rPr>
              <a:t>Altenberger Straße 69</a:t>
            </a:r>
          </a:p>
          <a:p>
            <a:pPr>
              <a:lnSpc>
                <a:spcPts val="1000"/>
              </a:lnSpc>
            </a:pPr>
            <a:r>
              <a:rPr lang="de-AT" sz="800" b="0" baseline="0">
                <a:solidFill>
                  <a:schemeClr val="bg1"/>
                </a:solidFill>
                <a:latin typeface="+mn-lt"/>
              </a:rPr>
              <a:t>4040 Linz, Austria</a:t>
            </a:r>
          </a:p>
          <a:p>
            <a:pPr>
              <a:lnSpc>
                <a:spcPts val="1000"/>
              </a:lnSpc>
            </a:pPr>
            <a:r>
              <a:rPr lang="de-AT" sz="800" b="0" baseline="0">
                <a:solidFill>
                  <a:schemeClr val="bg1"/>
                </a:solidFill>
                <a:latin typeface="+mn-lt"/>
              </a:rPr>
              <a:t>jku.at</a:t>
            </a:r>
            <a:endParaRPr lang="de-AT" sz="800" b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Bildplatzhalter 9"/>
          <p:cNvSpPr>
            <a:spLocks noGrp="1"/>
          </p:cNvSpPr>
          <p:nvPr>
            <p:ph type="pic" sz="quarter" idx="10" hasCustomPrompt="1"/>
          </p:nvPr>
        </p:nvSpPr>
        <p:spPr>
          <a:xfrm>
            <a:off x="10151559" y="2516799"/>
            <a:ext cx="1468800" cy="1085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Space for a partner’s logo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1" hasCustomPrompt="1"/>
          </p:nvPr>
        </p:nvSpPr>
        <p:spPr>
          <a:xfrm>
            <a:off x="10151745" y="4039231"/>
            <a:ext cx="1468800" cy="1085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Space for a partner’s logo</a:t>
            </a: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71" y="3231115"/>
            <a:ext cx="2196000" cy="219608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001" y="554400"/>
            <a:ext cx="1932066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3975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out logo SOW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0" y="0"/>
            <a:ext cx="12192000" cy="61436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000" y="5410800"/>
            <a:ext cx="11115450" cy="7308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details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475200" y="1306800"/>
            <a:ext cx="11128476" cy="2008800"/>
          </a:xfrm>
        </p:spPr>
        <p:txBody>
          <a:bodyPr anchor="b" anchorCtr="0"/>
          <a:lstStyle>
            <a:lvl1pPr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 err="1"/>
              <a:t>the</a:t>
            </a:r>
            <a:r>
              <a:rPr lang="de-DE" dirty="0"/>
              <a:t> title</a:t>
            </a:r>
            <a:endParaRPr lang="de-AT" dirty="0"/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71" y="3231115"/>
            <a:ext cx="2196000" cy="2196083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12 Dec 2022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853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JKU Logo R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600" y="1573200"/>
            <a:ext cx="711813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5004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/End with logo R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000" y="5410800"/>
            <a:ext cx="9216000" cy="7308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details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475200" y="1306800"/>
            <a:ext cx="9226800" cy="2008800"/>
          </a:xfrm>
        </p:spPr>
        <p:txBody>
          <a:bodyPr anchor="b" anchorCtr="0"/>
          <a:lstStyle>
            <a:lvl1pPr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 err="1"/>
              <a:t>the</a:t>
            </a:r>
            <a:r>
              <a:rPr lang="de-DE" dirty="0"/>
              <a:t> title</a:t>
            </a:r>
            <a:endParaRPr lang="de-AT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0065600" y="5500800"/>
            <a:ext cx="1396800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de-AT" sz="800" b="0">
                <a:solidFill>
                  <a:schemeClr val="bg1"/>
                </a:solidFill>
                <a:latin typeface="+mj-lt"/>
              </a:rPr>
              <a:t>JOHANNES</a:t>
            </a:r>
            <a:r>
              <a:rPr lang="de-AT" sz="800" b="0" baseline="0">
                <a:solidFill>
                  <a:schemeClr val="bg1"/>
                </a:solidFill>
                <a:latin typeface="+mj-lt"/>
              </a:rPr>
              <a:t> KEPLER UNIVERSITY LINZ</a:t>
            </a:r>
          </a:p>
          <a:p>
            <a:pPr>
              <a:lnSpc>
                <a:spcPts val="1000"/>
              </a:lnSpc>
            </a:pPr>
            <a:r>
              <a:rPr lang="de-AT" sz="800" b="0" baseline="0">
                <a:solidFill>
                  <a:schemeClr val="bg1"/>
                </a:solidFill>
                <a:latin typeface="+mn-lt"/>
              </a:rPr>
              <a:t>Altenberger Straße 69</a:t>
            </a:r>
          </a:p>
          <a:p>
            <a:pPr>
              <a:lnSpc>
                <a:spcPts val="1000"/>
              </a:lnSpc>
            </a:pPr>
            <a:r>
              <a:rPr lang="de-AT" sz="800" b="0" baseline="0">
                <a:solidFill>
                  <a:schemeClr val="bg1"/>
                </a:solidFill>
                <a:latin typeface="+mn-lt"/>
              </a:rPr>
              <a:t>4040 Linz, Austria</a:t>
            </a:r>
          </a:p>
          <a:p>
            <a:pPr>
              <a:lnSpc>
                <a:spcPts val="1000"/>
              </a:lnSpc>
            </a:pPr>
            <a:r>
              <a:rPr lang="de-AT" sz="800" b="0" baseline="0">
                <a:solidFill>
                  <a:schemeClr val="bg1"/>
                </a:solidFill>
                <a:latin typeface="+mn-lt"/>
              </a:rPr>
              <a:t>jku.at</a:t>
            </a:r>
            <a:endParaRPr lang="de-AT" sz="800" b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Bildplatzhalter 9"/>
          <p:cNvSpPr>
            <a:spLocks noGrp="1"/>
          </p:cNvSpPr>
          <p:nvPr>
            <p:ph type="pic" sz="quarter" idx="10" hasCustomPrompt="1"/>
          </p:nvPr>
        </p:nvSpPr>
        <p:spPr>
          <a:xfrm>
            <a:off x="10151559" y="2516799"/>
            <a:ext cx="1468800" cy="1085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Space for a partner’s logo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1" hasCustomPrompt="1"/>
          </p:nvPr>
        </p:nvSpPr>
        <p:spPr>
          <a:xfrm>
            <a:off x="10151745" y="4039231"/>
            <a:ext cx="1468800" cy="1085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Space for a partner’s logo</a:t>
            </a: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71" y="3231115"/>
            <a:ext cx="2196000" cy="219608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001" y="554400"/>
            <a:ext cx="1932066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80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out logo 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0" y="0"/>
            <a:ext cx="12192000" cy="61436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000" y="5410800"/>
            <a:ext cx="11115450" cy="7308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details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475200" y="1306800"/>
            <a:ext cx="11128476" cy="2008800"/>
          </a:xfrm>
        </p:spPr>
        <p:txBody>
          <a:bodyPr anchor="b" anchorCtr="0"/>
          <a:lstStyle>
            <a:lvl1pPr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 err="1"/>
              <a:t>the</a:t>
            </a:r>
            <a:r>
              <a:rPr lang="de-DE" dirty="0"/>
              <a:t> title</a:t>
            </a:r>
            <a:endParaRPr lang="de-AT" dirty="0"/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71" y="3231115"/>
            <a:ext cx="2196000" cy="2196083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12 Dec 2022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68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JKU Logo MED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600" y="1573200"/>
            <a:ext cx="711813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36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/End with logo MED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000" y="5410800"/>
            <a:ext cx="9216000" cy="7308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details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475200" y="1306800"/>
            <a:ext cx="9226800" cy="2008800"/>
          </a:xfrm>
        </p:spPr>
        <p:txBody>
          <a:bodyPr anchor="b" anchorCtr="0"/>
          <a:lstStyle>
            <a:lvl1pPr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 err="1"/>
              <a:t>the</a:t>
            </a:r>
            <a:r>
              <a:rPr lang="de-DE" dirty="0"/>
              <a:t> title</a:t>
            </a:r>
            <a:endParaRPr lang="de-AT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0065600" y="5500800"/>
            <a:ext cx="1396800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de-AT" sz="800" b="0">
                <a:solidFill>
                  <a:schemeClr val="bg1"/>
                </a:solidFill>
                <a:latin typeface="+mj-lt"/>
              </a:rPr>
              <a:t>JOHANNES</a:t>
            </a:r>
            <a:r>
              <a:rPr lang="de-AT" sz="800" b="0" baseline="0">
                <a:solidFill>
                  <a:schemeClr val="bg1"/>
                </a:solidFill>
                <a:latin typeface="+mj-lt"/>
              </a:rPr>
              <a:t> KEPLER UNIVERSITY LINZ</a:t>
            </a:r>
          </a:p>
          <a:p>
            <a:pPr>
              <a:lnSpc>
                <a:spcPts val="1000"/>
              </a:lnSpc>
            </a:pPr>
            <a:r>
              <a:rPr lang="de-AT" sz="800" b="0" baseline="0">
                <a:solidFill>
                  <a:schemeClr val="bg1"/>
                </a:solidFill>
                <a:latin typeface="+mn-lt"/>
              </a:rPr>
              <a:t>Altenberger Straße 69</a:t>
            </a:r>
          </a:p>
          <a:p>
            <a:pPr>
              <a:lnSpc>
                <a:spcPts val="1000"/>
              </a:lnSpc>
            </a:pPr>
            <a:r>
              <a:rPr lang="de-AT" sz="800" b="0" baseline="0">
                <a:solidFill>
                  <a:schemeClr val="bg1"/>
                </a:solidFill>
                <a:latin typeface="+mn-lt"/>
              </a:rPr>
              <a:t>4040 Linz, Austria</a:t>
            </a:r>
          </a:p>
          <a:p>
            <a:pPr>
              <a:lnSpc>
                <a:spcPts val="1000"/>
              </a:lnSpc>
            </a:pPr>
            <a:r>
              <a:rPr lang="de-AT" sz="800" b="0" baseline="0">
                <a:solidFill>
                  <a:schemeClr val="bg1"/>
                </a:solidFill>
                <a:latin typeface="+mn-lt"/>
              </a:rPr>
              <a:t>jku.at</a:t>
            </a:r>
            <a:endParaRPr lang="de-AT" sz="800" b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Bildplatzhalter 9"/>
          <p:cNvSpPr>
            <a:spLocks noGrp="1"/>
          </p:cNvSpPr>
          <p:nvPr>
            <p:ph type="pic" sz="quarter" idx="10" hasCustomPrompt="1"/>
          </p:nvPr>
        </p:nvSpPr>
        <p:spPr>
          <a:xfrm>
            <a:off x="10151559" y="2516799"/>
            <a:ext cx="1468800" cy="1085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Space for a partner’s logo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1" hasCustomPrompt="1"/>
          </p:nvPr>
        </p:nvSpPr>
        <p:spPr>
          <a:xfrm>
            <a:off x="10151745" y="4039231"/>
            <a:ext cx="1468800" cy="1085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Space for a partner’s logo</a:t>
            </a: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71" y="3231115"/>
            <a:ext cx="2196000" cy="219608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001" y="554400"/>
            <a:ext cx="1932066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565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5999" y="5410800"/>
            <a:ext cx="11113227" cy="7308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details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475200" y="1306800"/>
            <a:ext cx="11126250" cy="2008800"/>
          </a:xfrm>
        </p:spPr>
        <p:txBody>
          <a:bodyPr anchor="b" anchorCtr="0"/>
          <a:lstStyle>
            <a:lvl1pPr>
              <a:defRPr sz="4500" baseline="0"/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 err="1"/>
              <a:t>the</a:t>
            </a:r>
            <a:r>
              <a:rPr lang="de-DE" dirty="0"/>
              <a:t> title</a:t>
            </a:r>
            <a:endParaRPr lang="de-AT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5" t="15293" r="42710" b="38849"/>
          <a:stretch/>
        </p:blipFill>
        <p:spPr>
          <a:xfrm>
            <a:off x="304246" y="3236317"/>
            <a:ext cx="2520000" cy="2307271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12 Dec 2022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59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out logo M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0" y="0"/>
            <a:ext cx="12192000" cy="61436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000" y="5410800"/>
            <a:ext cx="11115450" cy="7308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details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475200" y="1306800"/>
            <a:ext cx="11128476" cy="2008800"/>
          </a:xfrm>
        </p:spPr>
        <p:txBody>
          <a:bodyPr anchor="b" anchorCtr="0"/>
          <a:lstStyle>
            <a:lvl1pPr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 err="1"/>
              <a:t>the</a:t>
            </a:r>
            <a:r>
              <a:rPr lang="de-DE" dirty="0"/>
              <a:t> title</a:t>
            </a:r>
            <a:endParaRPr lang="de-AT" dirty="0"/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71" y="3231115"/>
            <a:ext cx="2196000" cy="2196083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12 Dec 2022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operation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12 Dec 2022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In </a:t>
            </a:r>
            <a:r>
              <a:rPr lang="de-DE" dirty="0" err="1"/>
              <a:t>cooperation</a:t>
            </a:r>
            <a:r>
              <a:rPr lang="de-DE" dirty="0"/>
              <a:t> </a:t>
            </a:r>
            <a:r>
              <a:rPr lang="de-DE" dirty="0" err="1"/>
              <a:t>with</a:t>
            </a:r>
            <a:endParaRPr lang="de-DE" dirty="0"/>
          </a:p>
        </p:txBody>
      </p:sp>
      <p:sp>
        <p:nvSpPr>
          <p:cNvPr id="18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8241458" y="1721189"/>
            <a:ext cx="3384000" cy="12708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/>
              <a:t>Space for a partner’s logo</a:t>
            </a:r>
          </a:p>
          <a:p>
            <a:endParaRPr lang="en-US"/>
          </a:p>
        </p:txBody>
      </p:sp>
      <p:sp>
        <p:nvSpPr>
          <p:cNvPr id="19" name="Bildplatzhalter 6"/>
          <p:cNvSpPr>
            <a:spLocks noGrp="1"/>
          </p:cNvSpPr>
          <p:nvPr>
            <p:ph type="pic" sz="quarter" idx="16" hasCustomPrompt="1"/>
          </p:nvPr>
        </p:nvSpPr>
        <p:spPr>
          <a:xfrm>
            <a:off x="574656" y="1721189"/>
            <a:ext cx="3384000" cy="12708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/>
              <a:t>Space for a partner’s logo</a:t>
            </a:r>
          </a:p>
          <a:p>
            <a:endParaRPr lang="en-US"/>
          </a:p>
        </p:txBody>
      </p:sp>
      <p:sp>
        <p:nvSpPr>
          <p:cNvPr id="20" name="Bildplatzhalter 6"/>
          <p:cNvSpPr>
            <a:spLocks noGrp="1"/>
          </p:cNvSpPr>
          <p:nvPr>
            <p:ph type="pic" sz="quarter" idx="17" hasCustomPrompt="1"/>
          </p:nvPr>
        </p:nvSpPr>
        <p:spPr>
          <a:xfrm>
            <a:off x="4407277" y="1720152"/>
            <a:ext cx="3384000" cy="12708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/>
              <a:t>Space for a partner’s logo</a:t>
            </a:r>
          </a:p>
          <a:p>
            <a:endParaRPr lang="en-US"/>
          </a:p>
        </p:txBody>
      </p:sp>
      <p:sp>
        <p:nvSpPr>
          <p:cNvPr id="21" name="Bildplatzhalter 6"/>
          <p:cNvSpPr>
            <a:spLocks noGrp="1"/>
          </p:cNvSpPr>
          <p:nvPr>
            <p:ph type="pic" sz="quarter" idx="26" hasCustomPrompt="1"/>
          </p:nvPr>
        </p:nvSpPr>
        <p:spPr>
          <a:xfrm>
            <a:off x="8241458" y="3291327"/>
            <a:ext cx="3384000" cy="12708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/>
              <a:t>Space for a partner’s logo</a:t>
            </a:r>
          </a:p>
          <a:p>
            <a:endParaRPr lang="en-US"/>
          </a:p>
        </p:txBody>
      </p:sp>
      <p:sp>
        <p:nvSpPr>
          <p:cNvPr id="22" name="Bildplatzhalter 6"/>
          <p:cNvSpPr>
            <a:spLocks noGrp="1"/>
          </p:cNvSpPr>
          <p:nvPr>
            <p:ph type="pic" sz="quarter" idx="27" hasCustomPrompt="1"/>
          </p:nvPr>
        </p:nvSpPr>
        <p:spPr>
          <a:xfrm>
            <a:off x="574656" y="3291327"/>
            <a:ext cx="3384000" cy="12708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/>
              <a:t>Space for a partner’s logo</a:t>
            </a:r>
          </a:p>
          <a:p>
            <a:endParaRPr lang="en-US"/>
          </a:p>
        </p:txBody>
      </p:sp>
      <p:sp>
        <p:nvSpPr>
          <p:cNvPr id="23" name="Bildplatzhalter 6"/>
          <p:cNvSpPr>
            <a:spLocks noGrp="1"/>
          </p:cNvSpPr>
          <p:nvPr>
            <p:ph type="pic" sz="quarter" idx="28" hasCustomPrompt="1"/>
          </p:nvPr>
        </p:nvSpPr>
        <p:spPr>
          <a:xfrm>
            <a:off x="4407277" y="3290290"/>
            <a:ext cx="3384000" cy="12708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/>
              <a:t>Space for a partner’s logo</a:t>
            </a:r>
          </a:p>
          <a:p>
            <a:endParaRPr lang="en-US"/>
          </a:p>
        </p:txBody>
      </p:sp>
      <p:sp>
        <p:nvSpPr>
          <p:cNvPr id="24" name="Bildplatzhalter 6"/>
          <p:cNvSpPr>
            <a:spLocks noGrp="1"/>
          </p:cNvSpPr>
          <p:nvPr>
            <p:ph type="pic" sz="quarter" idx="29" hasCustomPrompt="1"/>
          </p:nvPr>
        </p:nvSpPr>
        <p:spPr>
          <a:xfrm>
            <a:off x="8246376" y="4867487"/>
            <a:ext cx="3384000" cy="12708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/>
              <a:t>Space for a partner’s logo</a:t>
            </a:r>
          </a:p>
          <a:p>
            <a:endParaRPr lang="en-US"/>
          </a:p>
        </p:txBody>
      </p:sp>
      <p:sp>
        <p:nvSpPr>
          <p:cNvPr id="25" name="Bildplatzhalter 6"/>
          <p:cNvSpPr>
            <a:spLocks noGrp="1"/>
          </p:cNvSpPr>
          <p:nvPr>
            <p:ph type="pic" sz="quarter" idx="30" hasCustomPrompt="1"/>
          </p:nvPr>
        </p:nvSpPr>
        <p:spPr>
          <a:xfrm>
            <a:off x="579574" y="4867487"/>
            <a:ext cx="3384000" cy="12708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/>
              <a:t>Space for a partner’s logo</a:t>
            </a:r>
          </a:p>
          <a:p>
            <a:endParaRPr lang="en-US"/>
          </a:p>
        </p:txBody>
      </p:sp>
      <p:sp>
        <p:nvSpPr>
          <p:cNvPr id="26" name="Bildplatzhalter 6"/>
          <p:cNvSpPr>
            <a:spLocks noGrp="1"/>
          </p:cNvSpPr>
          <p:nvPr>
            <p:ph type="pic" sz="quarter" idx="31" hasCustomPrompt="1"/>
          </p:nvPr>
        </p:nvSpPr>
        <p:spPr>
          <a:xfrm>
            <a:off x="4412195" y="4866450"/>
            <a:ext cx="3384000" cy="12708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/>
              <a:t>Space for a partner’s logo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5616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6" userDrawn="1">
          <p15:clr>
            <a:srgbClr val="FBAE40"/>
          </p15:clr>
        </p15:guide>
        <p15:guide id="2" pos="54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3093" y="636613"/>
            <a:ext cx="10845364" cy="5499267"/>
          </a:xfrm>
        </p:spPr>
        <p:txBody>
          <a:bodyPr/>
          <a:lstStyle>
            <a:lvl1pPr marL="0" indent="0">
              <a:lnSpc>
                <a:spcPct val="105000"/>
              </a:lnSpc>
              <a:spcBef>
                <a:spcPts val="1600"/>
              </a:spcBef>
              <a:buFont typeface="Arial" panose="020B0604020202020204" pitchFamily="34" charset="0"/>
              <a:buNone/>
              <a:defRPr sz="1700" baseline="0">
                <a:latin typeface="+mj-lt"/>
              </a:defRPr>
            </a:lvl1pPr>
            <a:lvl2pPr marL="216000" indent="-216000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/>
            </a:lvl2pPr>
          </a:lstStyle>
          <a:p>
            <a:pPr lvl="0"/>
            <a:r>
              <a:rPr lang="de-DE" dirty="0"/>
              <a:t>Chapter 1</a:t>
            </a:r>
          </a:p>
          <a:p>
            <a:pPr lvl="1"/>
            <a:r>
              <a:rPr lang="de-DE" dirty="0"/>
              <a:t>Chapter 1</a:t>
            </a:r>
          </a:p>
          <a:p>
            <a:pPr lvl="1"/>
            <a:r>
              <a:rPr lang="de-DE" dirty="0"/>
              <a:t>Chapter 2</a:t>
            </a:r>
          </a:p>
          <a:p>
            <a:pPr lvl="0"/>
            <a:r>
              <a:rPr lang="de-DE" dirty="0"/>
              <a:t>Chapter 2</a:t>
            </a:r>
          </a:p>
          <a:p>
            <a:pPr lvl="1"/>
            <a:r>
              <a:rPr lang="de-DE" dirty="0"/>
              <a:t>Chapter 1</a:t>
            </a:r>
          </a:p>
          <a:p>
            <a:pPr lvl="1"/>
            <a:r>
              <a:rPr lang="de-DE" dirty="0"/>
              <a:t>Chapter 2</a:t>
            </a:r>
          </a:p>
          <a:p>
            <a:pPr lvl="0"/>
            <a:r>
              <a:rPr lang="de-DE" dirty="0"/>
              <a:t>Chapter 3</a:t>
            </a:r>
          </a:p>
          <a:p>
            <a:pPr lvl="1"/>
            <a:r>
              <a:rPr lang="de-DE" dirty="0"/>
              <a:t>Chapter 1</a:t>
            </a:r>
          </a:p>
          <a:p>
            <a:pPr lvl="1"/>
            <a:r>
              <a:rPr lang="de-DE" dirty="0"/>
              <a:t>Chapter 2</a:t>
            </a:r>
          </a:p>
          <a:p>
            <a:pPr lvl="0"/>
            <a:r>
              <a:rPr lang="de-DE" dirty="0"/>
              <a:t>Chapter 4</a:t>
            </a:r>
          </a:p>
          <a:p>
            <a:pPr lvl="1"/>
            <a:r>
              <a:rPr lang="de-DE" dirty="0"/>
              <a:t>Chapter 1</a:t>
            </a:r>
          </a:p>
          <a:p>
            <a:pPr lvl="1"/>
            <a:r>
              <a:rPr lang="de-DE" dirty="0"/>
              <a:t>Chapter 2</a:t>
            </a:r>
          </a:p>
          <a:p>
            <a:pPr lvl="0"/>
            <a:r>
              <a:rPr lang="de-DE" dirty="0"/>
              <a:t>Chapter 5</a:t>
            </a:r>
          </a:p>
          <a:p>
            <a:pPr lvl="1"/>
            <a:r>
              <a:rPr lang="de-DE" dirty="0"/>
              <a:t>Chapter 1</a:t>
            </a:r>
          </a:p>
          <a:p>
            <a:pPr lvl="1"/>
            <a:r>
              <a:rPr lang="de-DE" dirty="0"/>
              <a:t>Chapter 2</a:t>
            </a:r>
          </a:p>
          <a:p>
            <a:pPr lvl="1"/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12 Dec 2022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717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, blac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15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your</a:t>
            </a:r>
            <a:r>
              <a:rPr lang="de-DE" dirty="0"/>
              <a:t> title </a:t>
            </a:r>
            <a:r>
              <a:rPr lang="de-DE" dirty="0" err="1"/>
              <a:t>and</a:t>
            </a:r>
            <a:r>
              <a:rPr lang="de-DE" dirty="0"/>
              <a:t> a large </a:t>
            </a:r>
            <a:r>
              <a:rPr lang="de-DE" dirty="0" err="1"/>
              <a:t>image</a:t>
            </a:r>
            <a:endParaRPr lang="de-AT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12 Dec 2022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942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, whit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15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tabLst>
                <a:tab pos="2146300" algn="l"/>
              </a:tabLst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 err="1"/>
              <a:t>your</a:t>
            </a:r>
            <a:r>
              <a:rPr lang="de-DE" dirty="0"/>
              <a:t> title </a:t>
            </a:r>
            <a:r>
              <a:rPr lang="de-DE" dirty="0" err="1"/>
              <a:t>and</a:t>
            </a:r>
            <a:r>
              <a:rPr lang="de-DE" dirty="0"/>
              <a:t> a large </a:t>
            </a:r>
            <a:r>
              <a:rPr lang="de-DE" dirty="0" err="1"/>
              <a:t>image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12 Dec 2022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901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your</a:t>
            </a:r>
            <a:r>
              <a:rPr lang="de-DE" dirty="0"/>
              <a:t> title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1600" y="1621584"/>
            <a:ext cx="11138400" cy="451674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 baseline="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  <a:endParaRPr lang="en-US" dirty="0"/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25" hasCustomPrompt="1"/>
          </p:nvPr>
        </p:nvSpPr>
        <p:spPr>
          <a:xfrm>
            <a:off x="471600" y="5858820"/>
            <a:ext cx="11138400" cy="278127"/>
          </a:xfrm>
        </p:spPr>
        <p:txBody>
          <a:bodyPr anchor="b">
            <a:noAutofit/>
          </a:bodyPr>
          <a:lstStyle>
            <a:lvl1pPr marL="0" indent="0">
              <a:lnSpc>
                <a:spcPct val="83000"/>
              </a:lnSpc>
              <a:buNone/>
              <a:defRPr sz="800" b="0">
                <a:latin typeface="+mn-lt"/>
              </a:defRPr>
            </a:lvl1pPr>
            <a:lvl2pPr marL="198000" indent="0">
              <a:lnSpc>
                <a:spcPts val="1000"/>
              </a:lnSpc>
              <a:buNone/>
              <a:defRPr sz="750"/>
            </a:lvl2pPr>
            <a:lvl3pPr marL="396000" indent="0">
              <a:lnSpc>
                <a:spcPts val="1000"/>
              </a:lnSpc>
              <a:buNone/>
              <a:defRPr sz="750"/>
            </a:lvl3pPr>
            <a:lvl4pPr marL="594000" indent="0">
              <a:lnSpc>
                <a:spcPts val="1000"/>
              </a:lnSpc>
              <a:buNone/>
              <a:defRPr sz="750"/>
            </a:lvl4pPr>
            <a:lvl5pPr marL="792000" indent="0">
              <a:lnSpc>
                <a:spcPts val="1000"/>
              </a:lnSpc>
              <a:buNone/>
              <a:defRPr sz="750"/>
            </a:lvl5pPr>
          </a:lstStyle>
          <a:p>
            <a:pPr lvl="0"/>
            <a:r>
              <a:rPr lang="en-US" noProof="0" dirty="0"/>
              <a:t>Source: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/>
              <a:t>12 Dec 2022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99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and contr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title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contrast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78800" y="1641600"/>
            <a:ext cx="5400000" cy="45144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 baseline="0"/>
            </a:lvl3pPr>
            <a:lvl4pPr>
              <a:defRPr baseline="0"/>
            </a:lvl4pPr>
            <a:lvl5pPr algn="l">
              <a:defRPr baseline="0"/>
            </a:lvl5pPr>
          </a:lstStyle>
          <a:p>
            <a:pPr lvl="0"/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13600" y="1638000"/>
            <a:ext cx="5400000" cy="4514400"/>
          </a:xfrm>
        </p:spPr>
        <p:txBody>
          <a:bodyPr/>
          <a:lstStyle/>
          <a:p>
            <a:pPr lvl="0"/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  <a:endParaRPr lang="en-US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12 Dec 2022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301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6000" y="575999"/>
            <a:ext cx="11124000" cy="99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dirty="0"/>
              <a:t>Titelmusterformat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600" y="1620000"/>
            <a:ext cx="11142000" cy="45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24800" y="6357600"/>
            <a:ext cx="8172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 b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89600" y="6350400"/>
            <a:ext cx="2426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12 Dec 2022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19600" y="635760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 b="0">
                <a:solidFill>
                  <a:schemeClr val="tx1"/>
                </a:solidFill>
                <a:latin typeface="+mn-lt"/>
              </a:defRPr>
            </a:lvl1pPr>
          </a:lstStyle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8" name="Grafik 27"/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350561"/>
            <a:ext cx="2717810" cy="32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679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80" r:id="rId2"/>
    <p:sldLayoutId id="2147483682" r:id="rId3"/>
    <p:sldLayoutId id="2147483669" r:id="rId4"/>
    <p:sldLayoutId id="2147483670" r:id="rId5"/>
    <p:sldLayoutId id="2147483666" r:id="rId6"/>
    <p:sldLayoutId id="2147483677" r:id="rId7"/>
    <p:sldLayoutId id="2147483662" r:id="rId8"/>
    <p:sldLayoutId id="2147483664" r:id="rId9"/>
    <p:sldLayoutId id="2147483671" r:id="rId10"/>
    <p:sldLayoutId id="2147483672" r:id="rId11"/>
    <p:sldLayoutId id="2147483673" r:id="rId12"/>
    <p:sldLayoutId id="2147483675" r:id="rId13"/>
    <p:sldLayoutId id="2147483674" r:id="rId14"/>
    <p:sldLayoutId id="2147483678" r:id="rId15"/>
    <p:sldLayoutId id="2147483683" r:id="rId16"/>
    <p:sldLayoutId id="2147483684" r:id="rId17"/>
    <p:sldLayoutId id="2147483685" r:id="rId18"/>
    <p:sldLayoutId id="2147483689" r:id="rId19"/>
    <p:sldLayoutId id="2147483690" r:id="rId20"/>
    <p:sldLayoutId id="2147483691" r:id="rId21"/>
    <p:sldLayoutId id="2147483692" r:id="rId22"/>
    <p:sldLayoutId id="2147483693" r:id="rId23"/>
    <p:sldLayoutId id="2147483694" r:id="rId24"/>
    <p:sldLayoutId id="2147483695" r:id="rId25"/>
    <p:sldLayoutId id="2147483696" r:id="rId26"/>
    <p:sldLayoutId id="2147483697" r:id="rId27"/>
    <p:sldLayoutId id="2147483698" r:id="rId28"/>
    <p:sldLayoutId id="2147483699" r:id="rId29"/>
    <p:sldLayoutId id="2147483700" r:id="rId30"/>
  </p:sldLayoutIdLst>
  <p:hf hdr="0" dt="0"/>
  <p:txStyles>
    <p:titleStyle>
      <a:lvl1pPr algn="l" defTabSz="914400" rtl="0" eaLnBrk="1" latinLnBrk="0" hangingPunct="1">
        <a:lnSpc>
          <a:spcPct val="83000"/>
        </a:lnSpc>
        <a:spcBef>
          <a:spcPct val="0"/>
        </a:spcBef>
        <a:buNone/>
        <a:defRPr sz="30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05000"/>
        </a:lnSpc>
        <a:spcBef>
          <a:spcPts val="800"/>
        </a:spcBef>
        <a:buSzPct val="12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105000"/>
        </a:lnSpc>
        <a:spcBef>
          <a:spcPts val="0"/>
        </a:spcBef>
        <a:buSzPct val="125000"/>
        <a:buFont typeface="Arial" panose="020B0604020202020204" pitchFamily="34" charset="0"/>
        <a:buChar char="◦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105000"/>
        </a:lnSpc>
        <a:spcBef>
          <a:spcPts val="0"/>
        </a:spcBef>
        <a:buSzPct val="85000"/>
        <a:buFont typeface="Wingdings" panose="05000000000000000000" pitchFamily="2" charset="2"/>
        <a:buChar char="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105000"/>
        </a:lnSpc>
        <a:spcBef>
          <a:spcPts val="0"/>
        </a:spcBef>
        <a:buSzPct val="110000"/>
        <a:buFont typeface="Arial" panose="020B06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105000"/>
        </a:lnSpc>
        <a:spcBef>
          <a:spcPts val="0"/>
        </a:spcBef>
        <a:buSzPct val="65000"/>
        <a:buFont typeface="Wingdings 2" panose="05020102010507070707" pitchFamily="18" charset="2"/>
        <a:buChar char="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8" userDrawn="1">
          <p15:clr>
            <a:srgbClr val="F26B43"/>
          </p15:clr>
        </p15:guide>
        <p15:guide id="2" pos="5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1850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51F02-8001-3174-A578-01FDBBE9F10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bg-BG" dirty="0"/>
              <a:t>22</a:t>
            </a:r>
            <a:r>
              <a:rPr lang="en-US" dirty="0"/>
              <a:t> Feb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D0DFB-F9F1-163B-B483-0018EAA3B27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C922E8-EA8C-744E-468F-58F15DFF6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test data generation</a:t>
            </a:r>
            <a:endParaRPr lang="en-B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462538-F779-7B50-C350-DD3AA5244073}"/>
              </a:ext>
            </a:extLst>
          </p:cNvPr>
          <p:cNvSpPr txBox="1"/>
          <p:nvPr/>
        </p:nvSpPr>
        <p:spPr>
          <a:xfrm>
            <a:off x="582000" y="1433384"/>
            <a:ext cx="66096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G" dirty="0"/>
              <a:t>The state is not dependent of the total count of boxes that are processed during the episode. For the selected architecture 100 boxes are enough to fill the conveyors.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G" dirty="0"/>
              <a:t>For training 1000+ sets of 100 boxes with IID selected routing slips are generated.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G" dirty="0"/>
              <a:t>For testing 1000+ sets of boxes 1 to 1000 boxes with IID selected routing slips are generated.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G" dirty="0"/>
              <a:t>To improve the robustnest of the model, during the training the sets somethimes (on random) are sorted in respect to their routing slips.</a:t>
            </a:r>
          </a:p>
        </p:txBody>
      </p:sp>
    </p:spTree>
    <p:extLst>
      <p:ext uri="{BB962C8B-B14F-4D97-AF65-F5344CB8AC3E}">
        <p14:creationId xmlns:p14="http://schemas.microsoft.com/office/powerpoint/2010/main" val="2772755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51F02-8001-3174-A578-01FDBBE9F10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bg-BG" dirty="0"/>
              <a:t>22</a:t>
            </a:r>
            <a:r>
              <a:rPr lang="en-US" dirty="0"/>
              <a:t> Feb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D0DFB-F9F1-163B-B483-0018EAA3B27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C922E8-EA8C-744E-468F-58F15DFF6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of training hyper parameters</a:t>
            </a:r>
            <a:endParaRPr lang="en-B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462538-F779-7B50-C350-DD3AA5244073}"/>
              </a:ext>
            </a:extLst>
          </p:cNvPr>
          <p:cNvSpPr txBox="1"/>
          <p:nvPr/>
        </p:nvSpPr>
        <p:spPr>
          <a:xfrm>
            <a:off x="486000" y="1565999"/>
            <a:ext cx="807723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4FC1FF"/>
                </a:solidFill>
                <a:latin typeface="Menlo" panose="020B0609030804020204" pitchFamily="49" charset="0"/>
              </a:rPr>
              <a:t># best results – speed / robustness</a:t>
            </a:r>
          </a:p>
          <a:p>
            <a:endParaRPr lang="en-GB" b="0" dirty="0">
              <a:solidFill>
                <a:srgbClr val="4FC1FF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BATCH_SIZE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256 # training batch size 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GAMMA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0.999999 # discount factor 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EPS_START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0.9 # random exploration prob start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EPS_END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0.01 # random exploration prob end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EPS_DECAY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10000 # epsilon decay rate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TAU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0.005 # Q -&gt; Q’ transfer rate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1e-4 # learning rate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num_episodes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 # number of training episodes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memory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GB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ReplayMemory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400000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# replay memory size</a:t>
            </a:r>
          </a:p>
        </p:txBody>
      </p:sp>
    </p:spTree>
    <p:extLst>
      <p:ext uri="{BB962C8B-B14F-4D97-AF65-F5344CB8AC3E}">
        <p14:creationId xmlns:p14="http://schemas.microsoft.com/office/powerpoint/2010/main" val="3039968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51F02-8001-3174-A578-01FDBBE9F10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bg-BG" dirty="0"/>
              <a:t>22</a:t>
            </a:r>
            <a:r>
              <a:rPr lang="en-US" dirty="0"/>
              <a:t> Feb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D0DFB-F9F1-163B-B483-0018EAA3B27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C922E8-EA8C-744E-468F-58F15DFF6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evaluation (1)</a:t>
            </a:r>
            <a:endParaRPr lang="en-B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05E688-D4E3-8E43-3DFF-1AF95ED6B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65" y="1260389"/>
            <a:ext cx="5450031" cy="39834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27F38F-05A4-0577-FEEA-0C0F36630FAB}"/>
              </a:ext>
            </a:extLst>
          </p:cNvPr>
          <p:cNvSpPr txBox="1"/>
          <p:nvPr/>
        </p:nvSpPr>
        <p:spPr>
          <a:xfrm>
            <a:off x="486000" y="1075723"/>
            <a:ext cx="1689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G" dirty="0"/>
              <a:t>Training Curve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D419BA1F-E8A3-6F13-7040-05EFE4C2D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048" y="1421405"/>
            <a:ext cx="4971271" cy="37106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55C6BE-DF44-67B5-818F-B77CEEE9AD25}"/>
              </a:ext>
            </a:extLst>
          </p:cNvPr>
          <p:cNvSpPr txBox="1"/>
          <p:nvPr/>
        </p:nvSpPr>
        <p:spPr>
          <a:xfrm>
            <a:off x="5748183" y="1125043"/>
            <a:ext cx="1561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G" dirty="0"/>
              <a:t>Training Loss</a:t>
            </a:r>
          </a:p>
        </p:txBody>
      </p:sp>
    </p:spTree>
    <p:extLst>
      <p:ext uri="{BB962C8B-B14F-4D97-AF65-F5344CB8AC3E}">
        <p14:creationId xmlns:p14="http://schemas.microsoft.com/office/powerpoint/2010/main" val="1012358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51F02-8001-3174-A578-01FDBBE9F10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bg-BG" dirty="0"/>
              <a:t>22</a:t>
            </a:r>
            <a:r>
              <a:rPr lang="en-US" dirty="0"/>
              <a:t> Feb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D0DFB-F9F1-163B-B483-0018EAA3B27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C922E8-EA8C-744E-468F-58F15DFF6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evaluation (2)</a:t>
            </a:r>
            <a:endParaRPr lang="en-BG" dirty="0"/>
          </a:p>
        </p:txBody>
      </p:sp>
      <p:pic>
        <p:nvPicPr>
          <p:cNvPr id="8" name="Picture 7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50BE3989-3564-8A79-E2D4-E227F3760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0" y="1164985"/>
            <a:ext cx="7772400" cy="1501149"/>
          </a:xfrm>
          <a:prstGeom prst="rect">
            <a:avLst/>
          </a:prstGeom>
        </p:spPr>
      </p:pic>
      <p:pic>
        <p:nvPicPr>
          <p:cNvPr id="14" name="Picture 13" descr="Chart&#10;&#10;Description automatically generated with medium confidence">
            <a:extLst>
              <a:ext uri="{FF2B5EF4-FFF2-40B4-BE49-F238E27FC236}">
                <a16:creationId xmlns:a16="http://schemas.microsoft.com/office/drawing/2014/main" id="{22DBEAAF-08A4-788E-2AF8-517DE3715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000" y="1101918"/>
            <a:ext cx="3678227" cy="1750040"/>
          </a:xfrm>
          <a:prstGeom prst="rect">
            <a:avLst/>
          </a:prstGeom>
        </p:spPr>
      </p:pic>
      <p:pic>
        <p:nvPicPr>
          <p:cNvPr id="18" name="Picture 17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2BFD3800-3416-2B60-BB68-3351A28882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676" y="2619067"/>
            <a:ext cx="1614157" cy="277279"/>
          </a:xfrm>
          <a:prstGeom prst="rect">
            <a:avLst/>
          </a:prstGeom>
        </p:spPr>
      </p:pic>
      <p:pic>
        <p:nvPicPr>
          <p:cNvPr id="19" name="Picture 18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02A222B3-3713-7247-6E93-B911406014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913" y="2636546"/>
            <a:ext cx="1614157" cy="277279"/>
          </a:xfrm>
          <a:prstGeom prst="rect">
            <a:avLst/>
          </a:prstGeom>
        </p:spPr>
      </p:pic>
      <p:pic>
        <p:nvPicPr>
          <p:cNvPr id="20" name="Picture 19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FFBC5B2F-3FD2-E58E-BEAF-DBB9F283E7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877" y="2636545"/>
            <a:ext cx="1614157" cy="277279"/>
          </a:xfrm>
          <a:prstGeom prst="rect">
            <a:avLst/>
          </a:prstGeom>
        </p:spPr>
      </p:pic>
      <p:pic>
        <p:nvPicPr>
          <p:cNvPr id="21" name="Picture 20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A00BE342-63A7-B63A-F4C7-4261FC9CF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943" y="2627028"/>
            <a:ext cx="1614157" cy="27727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EE69367-E59A-3D7A-A234-D2271A1335C5}"/>
              </a:ext>
            </a:extLst>
          </p:cNvPr>
          <p:cNvSpPr txBox="1"/>
          <p:nvPr/>
        </p:nvSpPr>
        <p:spPr>
          <a:xfrm>
            <a:off x="4352900" y="932907"/>
            <a:ext cx="4092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Pick Time = uniform(16, 24)</a:t>
            </a:r>
            <a:endParaRPr lang="en-BG" dirty="0"/>
          </a:p>
        </p:txBody>
      </p:sp>
      <p:pic>
        <p:nvPicPr>
          <p:cNvPr id="25" name="Picture 24" descr="Timeline&#10;&#10;Description automatically generated">
            <a:extLst>
              <a:ext uri="{FF2B5EF4-FFF2-40B4-BE49-F238E27FC236}">
                <a16:creationId xmlns:a16="http://schemas.microsoft.com/office/drawing/2014/main" id="{F30FA1EB-3D09-720F-4734-304D472E84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08" y="3249322"/>
            <a:ext cx="7772400" cy="1270583"/>
          </a:xfrm>
          <a:prstGeom prst="rect">
            <a:avLst/>
          </a:prstGeom>
        </p:spPr>
      </p:pic>
      <p:pic>
        <p:nvPicPr>
          <p:cNvPr id="27" name="Picture 2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3B7D922-5AB2-F264-6B00-9AF1D2A9D9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608" y="3027895"/>
            <a:ext cx="3678228" cy="153779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A13ED07-62F0-AD6C-3543-1ECFA1A30437}"/>
              </a:ext>
            </a:extLst>
          </p:cNvPr>
          <p:cNvSpPr txBox="1"/>
          <p:nvPr/>
        </p:nvSpPr>
        <p:spPr>
          <a:xfrm>
            <a:off x="4372200" y="2829045"/>
            <a:ext cx="4092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Pick Time = uniform(</a:t>
            </a:r>
            <a:r>
              <a:rPr lang="bg-BG" dirty="0"/>
              <a:t>40</a:t>
            </a:r>
            <a:r>
              <a:rPr lang="en-GB" dirty="0"/>
              <a:t>, </a:t>
            </a:r>
            <a:r>
              <a:rPr lang="bg-BG" dirty="0"/>
              <a:t>60</a:t>
            </a:r>
            <a:r>
              <a:rPr lang="en-GB" dirty="0"/>
              <a:t>)</a:t>
            </a:r>
            <a:endParaRPr lang="en-BG" dirty="0"/>
          </a:p>
        </p:txBody>
      </p:sp>
      <p:pic>
        <p:nvPicPr>
          <p:cNvPr id="30" name="Picture 2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CE6068F-DB94-7B23-DD93-72B029102B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608" y="5008510"/>
            <a:ext cx="3678228" cy="1537790"/>
          </a:xfrm>
          <a:prstGeom prst="rect">
            <a:avLst/>
          </a:prstGeom>
        </p:spPr>
      </p:pic>
      <p:pic>
        <p:nvPicPr>
          <p:cNvPr id="32" name="Picture 3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C5490B9-49CD-C3E3-A235-F6921DD505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737" y="5016228"/>
            <a:ext cx="6912486" cy="152393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E00D299-BB70-613F-01EC-FCDF2702272D}"/>
              </a:ext>
            </a:extLst>
          </p:cNvPr>
          <p:cNvSpPr txBox="1"/>
          <p:nvPr/>
        </p:nvSpPr>
        <p:spPr>
          <a:xfrm>
            <a:off x="3649577" y="4593398"/>
            <a:ext cx="5710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Pick Time</a:t>
            </a:r>
            <a:r>
              <a:rPr lang="bg-BG" dirty="0"/>
              <a:t> </a:t>
            </a:r>
            <a:r>
              <a:rPr lang="en-US" dirty="0"/>
              <a:t>P pickers</a:t>
            </a:r>
            <a:r>
              <a:rPr lang="en-GB" dirty="0"/>
              <a:t> = 5, Pick Time Q pickers = 50  </a:t>
            </a:r>
            <a:endParaRPr lang="en-BG" dirty="0"/>
          </a:p>
        </p:txBody>
      </p:sp>
      <p:pic>
        <p:nvPicPr>
          <p:cNvPr id="35" name="Picture 3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C22C33C6-E14D-9084-1F42-123DB4AC5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622" y="28900"/>
            <a:ext cx="2389492" cy="110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575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51F02-8001-3174-A578-01FDBBE9F10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22 Feb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D0DFB-F9F1-163B-B483-0018EAA3B27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42EE73-ED35-4BBE-5127-86D010E4D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G" dirty="0"/>
              <a:t>Performance evaluation (3)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3DADA056-0278-908C-D125-54088F942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0998"/>
            <a:ext cx="5805644" cy="4618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AA8E12-5DF2-EF4F-16B6-4A32961D7343}"/>
              </a:ext>
            </a:extLst>
          </p:cNvPr>
          <p:cNvSpPr txBox="1"/>
          <p:nvPr/>
        </p:nvSpPr>
        <p:spPr>
          <a:xfrm>
            <a:off x="486000" y="1164893"/>
            <a:ext cx="2533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G" dirty="0"/>
              <a:t>Test set evaluation </a:t>
            </a:r>
          </a:p>
        </p:txBody>
      </p:sp>
    </p:spTree>
    <p:extLst>
      <p:ext uri="{BB962C8B-B14F-4D97-AF65-F5344CB8AC3E}">
        <p14:creationId xmlns:p14="http://schemas.microsoft.com/office/powerpoint/2010/main" val="1812316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51F02-8001-3174-A578-01FDBBE9F10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22 Feb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D0DFB-F9F1-163B-B483-0018EAA3B27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42EE73-ED35-4BBE-5127-86D010E4D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G" dirty="0"/>
              <a:t>Performance evaluation (details)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F29E34E-1F9B-026F-1F63-0A979A28C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15" y="1008695"/>
            <a:ext cx="3252560" cy="2566779"/>
          </a:xfrm>
          <a:prstGeom prst="rect">
            <a:avLst/>
          </a:prstGeom>
        </p:spPr>
      </p:pic>
      <p:pic>
        <p:nvPicPr>
          <p:cNvPr id="11" name="Picture 10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1619F2CC-DBAE-CA98-0BBF-5CF3688D9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15" y="3572909"/>
            <a:ext cx="3252560" cy="2566779"/>
          </a:xfrm>
          <a:prstGeom prst="rect">
            <a:avLst/>
          </a:prstGeom>
        </p:spPr>
      </p:pic>
      <p:pic>
        <p:nvPicPr>
          <p:cNvPr id="13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D4A356FD-CB61-FA52-9F02-DFD58A2F45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454" y="3513097"/>
            <a:ext cx="3471616" cy="2739648"/>
          </a:xfrm>
          <a:prstGeom prst="rect">
            <a:avLst/>
          </a:prstGeom>
        </p:spPr>
      </p:pic>
      <p:pic>
        <p:nvPicPr>
          <p:cNvPr id="15" name="Picture 1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E2B5D8CF-C7DC-8DAD-F27F-0D48F97F3F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525" y="3403105"/>
            <a:ext cx="3598638" cy="283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095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51F02-8001-3174-A578-01FDBBE9F10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22 Feb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D0DFB-F9F1-163B-B483-0018EAA3B27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42EE73-ED35-4BBE-5127-86D010E4D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G" dirty="0"/>
              <a:t>Performance evaluation (details)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33CD9C95-C39F-4DD7-CFC3-B6B8BAF24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67" y="1241923"/>
            <a:ext cx="4010000" cy="3164518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88DB0C9E-AB41-EC65-E269-136C831267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367" y="1241923"/>
            <a:ext cx="4010000" cy="3164518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612C633A-F6B4-60A4-28B6-71D0D37E44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617" y="1241923"/>
            <a:ext cx="4043019" cy="31905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78DF067-4481-223C-F1B9-D8DE635F658E}"/>
              </a:ext>
            </a:extLst>
          </p:cNvPr>
          <p:cNvSpPr txBox="1"/>
          <p:nvPr/>
        </p:nvSpPr>
        <p:spPr>
          <a:xfrm>
            <a:off x="544018" y="5025717"/>
            <a:ext cx="11213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G" dirty="0"/>
              <a:t>RL model </a:t>
            </a:r>
            <a:r>
              <a:rPr lang="en-GB" dirty="0"/>
              <a:t>is robust – solves the problem even when the behaviour of the pickers is different than the training</a:t>
            </a:r>
            <a:endParaRPr lang="en-B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78761D-E676-58EE-4701-94D48A9C76B6}"/>
              </a:ext>
            </a:extLst>
          </p:cNvPr>
          <p:cNvSpPr txBox="1"/>
          <p:nvPr/>
        </p:nvSpPr>
        <p:spPr>
          <a:xfrm>
            <a:off x="544018" y="4630169"/>
            <a:ext cx="106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G" dirty="0"/>
              <a:t>Fixed heuristics are working only in a constrained environment, where the picker’s behaviour is known.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7EB2C3-F76D-76B4-63D9-DB227064AA4E}"/>
              </a:ext>
            </a:extLst>
          </p:cNvPr>
          <p:cNvSpPr txBox="1"/>
          <p:nvPr/>
        </p:nvSpPr>
        <p:spPr>
          <a:xfrm>
            <a:off x="1511140" y="958422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G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Failed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1309E1-81E2-9FD7-18AE-854E7F48C0EC}"/>
              </a:ext>
            </a:extLst>
          </p:cNvPr>
          <p:cNvSpPr txBox="1"/>
          <p:nvPr/>
        </p:nvSpPr>
        <p:spPr>
          <a:xfrm>
            <a:off x="5689478" y="96468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G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Failed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16D18E-1F86-D57A-662A-42088CE0626B}"/>
              </a:ext>
            </a:extLst>
          </p:cNvPr>
          <p:cNvSpPr txBox="1"/>
          <p:nvPr/>
        </p:nvSpPr>
        <p:spPr>
          <a:xfrm>
            <a:off x="9686728" y="1008713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G" dirty="0">
                <a:solidFill>
                  <a:schemeClr val="accent4"/>
                </a:solidFill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3339883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A9AE4-FCF1-4BB7-BFEF-DBEC57EBF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692" y="2861999"/>
            <a:ext cx="7224616" cy="1574076"/>
          </a:xfrm>
        </p:spPr>
        <p:txBody>
          <a:bodyPr/>
          <a:lstStyle/>
          <a:p>
            <a:r>
              <a:rPr lang="en-BG" dirty="0"/>
              <a:t>Thank You For Your Attention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51F02-8001-3174-A578-01FDBBE9F10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12 Dec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D0DFB-F9F1-163B-B483-0018EAA3B27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81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6F13414-CAE6-E7F7-D325-7B975D2FE3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BG" dirty="0"/>
              <a:t>Vangel Paronov, </a:t>
            </a:r>
            <a:r>
              <a:rPr lang="en-GB" dirty="0"/>
              <a:t>K11938626</a:t>
            </a:r>
          </a:p>
          <a:p>
            <a:r>
              <a:rPr lang="en-GB" dirty="0"/>
              <a:t>Supervisors: Bianca </a:t>
            </a:r>
            <a:r>
              <a:rPr lang="en-GB" dirty="0" err="1"/>
              <a:t>Wiesmayr</a:t>
            </a:r>
            <a:r>
              <a:rPr lang="en-GB" dirty="0"/>
              <a:t>, Alois </a:t>
            </a:r>
            <a:r>
              <a:rPr lang="en-GB" dirty="0" err="1"/>
              <a:t>Zoitl</a:t>
            </a:r>
            <a:endParaRPr lang="en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3FF805-F4DB-679E-6EC9-9CE70A724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AI in Warehouse Scheduling Optimization Problems</a:t>
            </a:r>
          </a:p>
        </p:txBody>
      </p:sp>
    </p:spTree>
    <p:extLst>
      <p:ext uri="{BB962C8B-B14F-4D97-AF65-F5344CB8AC3E}">
        <p14:creationId xmlns:p14="http://schemas.microsoft.com/office/powerpoint/2010/main" val="2628338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8D226E-DF17-DE11-69BC-0B3232BBC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BG"/>
              <a:t>Problem definition (recap)</a:t>
            </a:r>
            <a:endParaRPr lang="en-BG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06A9EB5-2CDE-97B1-4539-78F656581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99" y="972273"/>
            <a:ext cx="11016058" cy="524911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12910-0982-F947-D6CC-F8F6EB73AC5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22 Feb 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8D7E1A-FE2C-6A18-3D90-B2C816FF0D0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40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51F02-8001-3174-A578-01FDBBE9F10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bg-BG" dirty="0"/>
              <a:t>22</a:t>
            </a:r>
            <a:r>
              <a:rPr lang="en-US" dirty="0"/>
              <a:t> Feb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D0DFB-F9F1-163B-B483-0018EAA3B27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C922E8-EA8C-744E-468F-58F15DFF6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G" dirty="0"/>
              <a:t>Project Steps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8B175B7B-FE8A-288A-0A01-B839087AD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4" y="1741487"/>
            <a:ext cx="10251432" cy="368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22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51F02-8001-3174-A578-01FDBBE9F10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bg-BG" dirty="0"/>
              <a:t>22</a:t>
            </a:r>
            <a:r>
              <a:rPr lang="en-US" dirty="0"/>
              <a:t> Feb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D0DFB-F9F1-163B-B483-0018EAA3B27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C922E8-EA8C-744E-468F-58F15DFF6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G" dirty="0"/>
              <a:t>The Warehouse Structure 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1FC2030-9CC2-E508-7CF1-4B948C7C3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49" y="1263650"/>
            <a:ext cx="10518303" cy="433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65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51F02-8001-3174-A578-01FDBBE9F10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bg-BG" dirty="0"/>
              <a:t>22</a:t>
            </a:r>
            <a:r>
              <a:rPr lang="en-US" dirty="0"/>
              <a:t> Feb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D0DFB-F9F1-163B-B483-0018EAA3B27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C922E8-EA8C-744E-468F-58F15DFF6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G" dirty="0"/>
              <a:t>Simulation Primitives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22D2739F-3186-7D95-3A8F-1E466297A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200" y="1070999"/>
            <a:ext cx="9057600" cy="506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08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51F02-8001-3174-A578-01FDBBE9F10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bg-BG" dirty="0"/>
              <a:t>22</a:t>
            </a:r>
            <a:r>
              <a:rPr lang="en-US" dirty="0"/>
              <a:t> Feb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D0DFB-F9F1-163B-B483-0018EAA3B27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C922E8-EA8C-744E-468F-58F15DFF6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Heuristics</a:t>
            </a:r>
            <a:endParaRPr lang="en-BG" dirty="0"/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5EDA13CA-5FE3-A250-3DFF-E4252E68D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54" y="1131079"/>
            <a:ext cx="4483511" cy="4793635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D3AFA9FE-B301-6E80-D8A2-462B70994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136" y="698195"/>
            <a:ext cx="4657314" cy="56594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6EB2E5-BF21-CA65-8DF4-BE13D5321F79}"/>
              </a:ext>
            </a:extLst>
          </p:cNvPr>
          <p:cNvSpPr txBox="1"/>
          <p:nvPr/>
        </p:nvSpPr>
        <p:spPr>
          <a:xfrm>
            <a:off x="385762" y="1060918"/>
            <a:ext cx="1800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G" dirty="0"/>
              <a:t>1) Timed Bursts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140BE-4B46-89D6-5A87-9283D153E45B}"/>
              </a:ext>
            </a:extLst>
          </p:cNvPr>
          <p:cNvSpPr txBox="1"/>
          <p:nvPr/>
        </p:nvSpPr>
        <p:spPr>
          <a:xfrm>
            <a:off x="5634038" y="1060918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G" dirty="0"/>
              <a:t>2) Check for Overfill </a:t>
            </a:r>
          </a:p>
        </p:txBody>
      </p:sp>
    </p:spTree>
    <p:extLst>
      <p:ext uri="{BB962C8B-B14F-4D97-AF65-F5344CB8AC3E}">
        <p14:creationId xmlns:p14="http://schemas.microsoft.com/office/powerpoint/2010/main" val="363811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51F02-8001-3174-A578-01FDBBE9F10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bg-BG" dirty="0"/>
              <a:t>22</a:t>
            </a:r>
            <a:r>
              <a:rPr lang="en-US" dirty="0"/>
              <a:t> Feb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D0DFB-F9F1-163B-B483-0018EAA3B27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C922E8-EA8C-744E-468F-58F15DFF6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to the RL framework</a:t>
            </a:r>
            <a:endParaRPr lang="en-BG" dirty="0"/>
          </a:p>
        </p:txBody>
      </p:sp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7981B620-7B2F-4A68-D992-A0F871CEC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76" y="1065599"/>
            <a:ext cx="2941042" cy="5292001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1BBA23F6-C60C-6B18-57F9-80D244107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150" y="927100"/>
            <a:ext cx="2540000" cy="1803400"/>
          </a:xfrm>
          <a:prstGeom prst="rect">
            <a:avLst/>
          </a:prstGeom>
        </p:spPr>
      </p:pic>
      <p:pic>
        <p:nvPicPr>
          <p:cNvPr id="16" name="Picture 1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0D3B27F-7775-B14E-15A0-567D4A767D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150" y="2904099"/>
            <a:ext cx="60325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46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51F02-8001-3174-A578-01FDBBE9F10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bg-BG" dirty="0"/>
              <a:t>22</a:t>
            </a:r>
            <a:r>
              <a:rPr lang="en-US" dirty="0"/>
              <a:t> Feb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D0DFB-F9F1-163B-B483-0018EAA3B27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C922E8-EA8C-744E-468F-58F15DFF6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of a RL algorithm</a:t>
            </a:r>
            <a:endParaRPr lang="en-B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89E41D-DA1B-1D35-D387-644A8F106CA1}"/>
              </a:ext>
            </a:extLst>
          </p:cNvPr>
          <p:cNvSpPr txBox="1"/>
          <p:nvPr/>
        </p:nvSpPr>
        <p:spPr>
          <a:xfrm>
            <a:off x="486000" y="1318217"/>
            <a:ext cx="609805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+mj-lt"/>
              </a:rPr>
              <a:t> </a:t>
            </a:r>
            <a:r>
              <a:rPr lang="en-GB" b="0" i="0" dirty="0">
                <a:solidFill>
                  <a:schemeClr val="accent4">
                    <a:lumMod val="75000"/>
                  </a:schemeClr>
                </a:solidFill>
                <a:effectLst/>
                <a:latin typeface="+mj-lt"/>
              </a:rPr>
              <a:t>Deep Q-Learning Network (DQN)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accent4">
                    <a:lumMod val="75000"/>
                  </a:schemeClr>
                </a:solidFill>
                <a:effectLst/>
                <a:latin typeface="+mj-lt"/>
              </a:rPr>
              <a:t> Basic DQN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+mj-lt"/>
              </a:rPr>
              <a:t> </a:t>
            </a:r>
            <a:r>
              <a:rPr lang="en-GB" b="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+mj-lt"/>
              </a:rPr>
              <a:t>Double Q network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+mj-lt"/>
              </a:rPr>
              <a:t> </a:t>
            </a:r>
            <a:r>
              <a:rPr lang="en-GB" b="0" i="0" dirty="0" err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+mj-lt"/>
              </a:rPr>
              <a:t>Dueling</a:t>
            </a:r>
            <a:r>
              <a:rPr lang="en-GB" b="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+mj-lt"/>
              </a:rPr>
              <a:t> Network </a:t>
            </a:r>
            <a:r>
              <a:rPr lang="en-GB" b="0" i="0" dirty="0" err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+mj-lt"/>
              </a:rPr>
              <a:t>Archtiecure</a:t>
            </a:r>
            <a:endParaRPr lang="en-GB" b="0" i="0" dirty="0"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+mj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+mj-lt"/>
              </a:rPr>
              <a:t> Deep Deterministic Policy Gradient (DDPG)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+mj-lt"/>
              </a:rPr>
              <a:t> Advantage Actor-Critic (A2C)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+mj-lt"/>
              </a:rPr>
              <a:t> Trust Region Policy Gradient (TRPO)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+mj-lt"/>
              </a:rPr>
              <a:t> Proximal Policy Optimization (PPO)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+mj-lt"/>
              </a:rPr>
              <a:t> Actor Critic using Kronecker-Factored Trust Region (ACKTR)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+mj-lt"/>
              </a:rPr>
              <a:t> Soft Actor-Critic (SAC)</a:t>
            </a:r>
          </a:p>
        </p:txBody>
      </p:sp>
      <p:pic>
        <p:nvPicPr>
          <p:cNvPr id="8" name="Picture 7" descr="Chart, waterfall chart&#10;&#10;Description automatically generated">
            <a:extLst>
              <a:ext uri="{FF2B5EF4-FFF2-40B4-BE49-F238E27FC236}">
                <a16:creationId xmlns:a16="http://schemas.microsoft.com/office/drawing/2014/main" id="{C265AFB6-F10F-655F-9450-6F55485D4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011" y="4177406"/>
            <a:ext cx="6283713" cy="2044700"/>
          </a:xfrm>
          <a:prstGeom prst="rect">
            <a:avLst/>
          </a:prstGeom>
        </p:spPr>
      </p:pic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CA706294-8B3C-407E-F465-9D2C69B7BD01}"/>
              </a:ext>
            </a:extLst>
          </p:cNvPr>
          <p:cNvCxnSpPr>
            <a:endCxn id="8" idx="0"/>
          </p:cNvCxnSpPr>
          <p:nvPr/>
        </p:nvCxnSpPr>
        <p:spPr>
          <a:xfrm>
            <a:off x="5229225" y="1490080"/>
            <a:ext cx="3525643" cy="268732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785528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JKU">
      <a:dk1>
        <a:srgbClr val="000000"/>
      </a:dk1>
      <a:lt1>
        <a:sysClr val="window" lastClr="FFFFFF"/>
      </a:lt1>
      <a:dk2>
        <a:srgbClr val="9C477B"/>
      </a:dk2>
      <a:lt2>
        <a:srgbClr val="BBD032"/>
      </a:lt2>
      <a:accent1>
        <a:srgbClr val="808288"/>
      </a:accent1>
      <a:accent2>
        <a:srgbClr val="046E98"/>
      </a:accent2>
      <a:accent3>
        <a:srgbClr val="5CCFCB"/>
      </a:accent3>
      <a:accent4>
        <a:srgbClr val="4CAC4E"/>
      </a:accent4>
      <a:accent5>
        <a:srgbClr val="E73729"/>
      </a:accent5>
      <a:accent6>
        <a:srgbClr val="FBBA00"/>
      </a:accent6>
      <a:hlink>
        <a:srgbClr val="0563C1"/>
      </a:hlink>
      <a:folHlink>
        <a:srgbClr val="954F72"/>
      </a:folHlink>
    </a:clrScheme>
    <a:fontScheme name="JKU 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KU_presentation_EN_16_9_2020_01.pptx" id="{1F9F756A-371E-45F1-99F1-B1047E9DC74E}" vid="{0C0BC274-55BD-4327-A43F-AC325799A0B8}"/>
    </a:ext>
  </a:extLst>
</a:theme>
</file>

<file path=ppt/theme/theme2.xml><?xml version="1.0" encoding="utf-8"?>
<a:theme xmlns:a="http://schemas.openxmlformats.org/drawingml/2006/main" name="Office Theme">
  <a:themeElements>
    <a:clrScheme name="JKU">
      <a:dk1>
        <a:srgbClr val="000000"/>
      </a:dk1>
      <a:lt1>
        <a:sysClr val="window" lastClr="FFFFFF"/>
      </a:lt1>
      <a:dk2>
        <a:srgbClr val="8A386C"/>
      </a:dk2>
      <a:lt2>
        <a:srgbClr val="AECB30"/>
      </a:lt2>
      <a:accent1>
        <a:srgbClr val="59636C"/>
      </a:accent1>
      <a:accent2>
        <a:srgbClr val="0081BE"/>
      </a:accent2>
      <a:accent3>
        <a:srgbClr val="72D2E8"/>
      </a:accent3>
      <a:accent4>
        <a:srgbClr val="47B44E"/>
      </a:accent4>
      <a:accent5>
        <a:srgbClr val="E74824"/>
      </a:accent5>
      <a:accent6>
        <a:srgbClr val="F9A900"/>
      </a:accent6>
      <a:hlink>
        <a:srgbClr val="0563C1"/>
      </a:hlink>
      <a:folHlink>
        <a:srgbClr val="954F72"/>
      </a:folHlink>
    </a:clrScheme>
    <a:fontScheme name="JKU 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JKU">
      <a:dk1>
        <a:srgbClr val="000000"/>
      </a:dk1>
      <a:lt1>
        <a:sysClr val="window" lastClr="FFFFFF"/>
      </a:lt1>
      <a:dk2>
        <a:srgbClr val="8A386C"/>
      </a:dk2>
      <a:lt2>
        <a:srgbClr val="AECB30"/>
      </a:lt2>
      <a:accent1>
        <a:srgbClr val="59636C"/>
      </a:accent1>
      <a:accent2>
        <a:srgbClr val="0081BE"/>
      </a:accent2>
      <a:accent3>
        <a:srgbClr val="72D2E8"/>
      </a:accent3>
      <a:accent4>
        <a:srgbClr val="47B44E"/>
      </a:accent4>
      <a:accent5>
        <a:srgbClr val="E74824"/>
      </a:accent5>
      <a:accent6>
        <a:srgbClr val="F9A900"/>
      </a:accent6>
      <a:hlink>
        <a:srgbClr val="0563C1"/>
      </a:hlink>
      <a:folHlink>
        <a:srgbClr val="954F72"/>
      </a:folHlink>
    </a:clrScheme>
    <a:fontScheme name="JKU 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Larissa</Template>
  <TotalTime>23207</TotalTime>
  <Words>473</Words>
  <Application>Microsoft Macintosh PowerPoint</Application>
  <PresentationFormat>Widescreen</PresentationFormat>
  <Paragraphs>86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Arial Black</vt:lpstr>
      <vt:lpstr>Menlo</vt:lpstr>
      <vt:lpstr>Wingdings</vt:lpstr>
      <vt:lpstr>Wingdings 2</vt:lpstr>
      <vt:lpstr>Larissa</vt:lpstr>
      <vt:lpstr>PowerPoint Presentation</vt:lpstr>
      <vt:lpstr>Application of AI in Warehouse Scheduling Optimization Problems</vt:lpstr>
      <vt:lpstr>PowerPoint Presentation</vt:lpstr>
      <vt:lpstr>Project Steps</vt:lpstr>
      <vt:lpstr>The Warehouse Structure </vt:lpstr>
      <vt:lpstr>Simulation Primitives</vt:lpstr>
      <vt:lpstr>Baseline Heuristics</vt:lpstr>
      <vt:lpstr>Mapping to the RL framework</vt:lpstr>
      <vt:lpstr>Selection of a RL algorithm</vt:lpstr>
      <vt:lpstr>Training and test data generation</vt:lpstr>
      <vt:lpstr>Selection of training hyper parameters</vt:lpstr>
      <vt:lpstr>Performance evaluation (1)</vt:lpstr>
      <vt:lpstr>Performance evaluation (2)</vt:lpstr>
      <vt:lpstr>Performance evaluation (3)</vt:lpstr>
      <vt:lpstr>Performance evaluation (details)</vt:lpstr>
      <vt:lpstr>Performance evaluation (details)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Vangel Paronov</dc:creator>
  <cp:lastModifiedBy>Vangel Paronov</cp:lastModifiedBy>
  <cp:revision>79</cp:revision>
  <cp:lastPrinted>2015-10-19T12:36:16Z</cp:lastPrinted>
  <dcterms:created xsi:type="dcterms:W3CDTF">2022-11-23T13:12:09Z</dcterms:created>
  <dcterms:modified xsi:type="dcterms:W3CDTF">2023-02-22T20:33:18Z</dcterms:modified>
</cp:coreProperties>
</file>